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Roboto Mono Bold" charset="1" panose="00000000000000000000"/>
      <p:regular r:id="rId19"/>
    </p:embeddedFont>
    <p:embeddedFont>
      <p:font typeface="Roboto Mono" charset="1" panose="00000000000000000000"/>
      <p:regular r:id="rId20"/>
    </p:embeddedFont>
    <p:embeddedFont>
      <p:font typeface="Canva Sans Bold" charset="1" panose="020B0803030501040103"/>
      <p:regular r:id="rId21"/>
    </p:embeddedFont>
    <p:embeddedFont>
      <p:font typeface="Canva Sans" charset="1" panose="020B0503030501040103"/>
      <p:regular r:id="rId22"/>
    </p:embeddedFont>
    <p:embeddedFont>
      <p:font typeface="Open Sans Bold" charset="1" panose="020B0806030504020204"/>
      <p:regular r:id="rId23"/>
    </p:embeddedFont>
    <p:embeddedFont>
      <p:font typeface="Anton" charset="1" panose="00000500000000000000"/>
      <p:regular r:id="rId24"/>
    </p:embeddedFont>
    <p:embeddedFont>
      <p:font typeface="Roboto Mono Light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jpe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1807481"/>
            <a:ext cx="18288000" cy="0"/>
          </a:xfrm>
          <a:prstGeom prst="line">
            <a:avLst/>
          </a:prstGeom>
          <a:ln cap="rnd" w="9525">
            <a:solidFill>
              <a:srgbClr val="452E2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434286" y="0"/>
            <a:ext cx="6853714" cy="10287000"/>
          </a:xfrm>
          <a:custGeom>
            <a:avLst/>
            <a:gdLst/>
            <a:ahLst/>
            <a:cxnLst/>
            <a:rect r="r" b="b" t="t" l="l"/>
            <a:pathLst>
              <a:path h="10287000" w="6853714">
                <a:moveTo>
                  <a:pt x="0" y="0"/>
                </a:moveTo>
                <a:lnTo>
                  <a:pt x="6853714" y="0"/>
                </a:lnTo>
                <a:lnTo>
                  <a:pt x="685371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5001" t="0" r="-71366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2801691"/>
            <a:ext cx="9239250" cy="4188409"/>
            <a:chOff x="0" y="0"/>
            <a:chExt cx="12319000" cy="558454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12319000" cy="154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180"/>
                </a:lnSpc>
              </a:pPr>
              <a:r>
                <a:rPr lang="en-US" sz="7650" spc="-306">
                  <a:solidFill>
                    <a:srgbClr val="111111"/>
                  </a:solidFill>
                  <a:latin typeface="Roboto Mono Bold"/>
                </a:rPr>
                <a:t>Game of Drones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0611"/>
              <a:ext cx="9575800" cy="35439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55"/>
                </a:lnSpc>
              </a:pPr>
              <a:r>
                <a:rPr lang="en-US" sz="3825">
                  <a:solidFill>
                    <a:srgbClr val="111111"/>
                  </a:solidFill>
                  <a:latin typeface="Roboto Mono"/>
                </a:rPr>
                <a:t>Multi-UAV Pursuit-Evasion Game With Online Motion Planning by Deep Reinforcement Learning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99564" y="1070853"/>
            <a:ext cx="15088872" cy="215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31"/>
              </a:lnSpc>
            </a:pPr>
            <a:r>
              <a:rPr lang="en-US" sz="7109">
                <a:solidFill>
                  <a:srgbClr val="000000"/>
                </a:solidFill>
                <a:latin typeface="Anton"/>
              </a:rPr>
              <a:t>Hierarchical Multiagent Gradient-Descent Algorithm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99564" y="3797689"/>
            <a:ext cx="6534786" cy="324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75"/>
              </a:lnSpc>
              <a:spcBef>
                <a:spcPct val="0"/>
              </a:spcBef>
            </a:pPr>
            <a:r>
              <a:rPr lang="en-US" sz="2625">
                <a:solidFill>
                  <a:srgbClr val="000000"/>
                </a:solidFill>
                <a:latin typeface="Canva Sans"/>
              </a:rPr>
              <a:t>Gradient Descent for Policy Optimization: The hierarchical algorithm uses gradient descent to update the policies of the UAVs. By structuring the updates hierarchically, the algorithm can handle the complexity of multiple interacting agents.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153650" y="3788164"/>
            <a:ext cx="6534786" cy="2957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Efficiency and Performance: The hierarchical approach improves the learning efficiency and performance of the multiagent system, allowing it to scale to larger swarms and more complex environments.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879896"/>
            <a:ext cx="6909998" cy="243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 u="none">
                <a:solidFill>
                  <a:srgbClr val="000000"/>
                </a:solidFill>
                <a:latin typeface="Canva Sans Bold"/>
              </a:rPr>
              <a:t>Experimental Setup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5914390"/>
            <a:ext cx="6381657" cy="236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79"/>
              </a:lnSpc>
            </a:pPr>
            <a:r>
              <a:rPr lang="en-US" sz="2700" u="none">
                <a:solidFill>
                  <a:srgbClr val="000000"/>
                </a:solidFill>
                <a:latin typeface="Canva Sans Bold"/>
              </a:rPr>
              <a:t>Simulated Urban Environment</a:t>
            </a:r>
            <a:r>
              <a:rPr lang="en-US" sz="2700" u="none">
                <a:solidFill>
                  <a:srgbClr val="000000"/>
                </a:solidFill>
                <a:latin typeface="Canva Sans"/>
              </a:rPr>
              <a:t>: The experiments are conducted in a simulated urban environment with various obstacles and dynamic elements.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560914" y="4102100"/>
            <a:ext cx="7698386" cy="198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99"/>
              </a:lnSpc>
            </a:pPr>
            <a:r>
              <a:rPr lang="en-US" sz="2499">
                <a:solidFill>
                  <a:srgbClr val="000000"/>
                </a:solidFill>
                <a:latin typeface="Canva Sans Bold"/>
              </a:rPr>
              <a:t>Comparative Analysis</a:t>
            </a:r>
            <a:r>
              <a:rPr lang="en-US" sz="2499">
                <a:solidFill>
                  <a:srgbClr val="000000"/>
                </a:solidFill>
                <a:latin typeface="Canva Sans"/>
              </a:rPr>
              <a:t>: The performance of CBC-TP Net is compared against baseline models, demonstrating its superiority in both normal and damaged conditions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9560914" y="1870371"/>
            <a:ext cx="7698386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9560914" y="8407104"/>
            <a:ext cx="7698386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57652" y="669841"/>
            <a:ext cx="4861322" cy="2205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61"/>
              </a:lnSpc>
            </a:pPr>
            <a:r>
              <a:rPr lang="en-US" sz="12901" u="sng">
                <a:solidFill>
                  <a:srgbClr val="000000"/>
                </a:solidFill>
                <a:latin typeface="Anton"/>
              </a:rPr>
              <a:t>Results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443592" y="3277235"/>
            <a:ext cx="8815708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Performance Metrics: Key performance metrics inclu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de the capture rate, time to capture, and the ability to avoid collisions.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Damage Resilience: The experiments show that CBC-TP Net maintains high performance even when some UAVs are damaged, highlighting its robustness and adaptability.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04396" y="5227270"/>
            <a:ext cx="6178142" cy="3870521"/>
            <a:chOff x="0" y="0"/>
            <a:chExt cx="8237523" cy="516069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857690"/>
              <a:ext cx="8237523" cy="43030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4568" indent="-207284" lvl="1">
                <a:lnSpc>
                  <a:spcPts val="2880"/>
                </a:lnSpc>
                <a:buFont typeface="Arial"/>
                <a:buChar char="•"/>
              </a:pPr>
              <a:r>
                <a:rPr lang="en-US" sz="1920">
                  <a:solidFill>
                    <a:srgbClr val="000000"/>
                  </a:solidFill>
                  <a:latin typeface="Canva Sans"/>
                </a:rPr>
                <a:t>PES Framework: The development of the PES framework for realistic simulation of pursuit-evasion scenarios.</a:t>
              </a:r>
            </a:p>
            <a:p>
              <a:pPr algn="l" marL="414568" indent="-207284" lvl="1">
                <a:lnSpc>
                  <a:spcPts val="2880"/>
                </a:lnSpc>
                <a:buFont typeface="Arial"/>
                <a:buChar char="•"/>
              </a:pPr>
              <a:r>
                <a:rPr lang="en-US" sz="1920">
                  <a:solidFill>
                    <a:srgbClr val="000000"/>
                  </a:solidFill>
                  <a:latin typeface="Canva Sans"/>
                </a:rPr>
                <a:t>CBC-TP Net Model: The integration of DRL with a target prediction network, resulting in improved decision-making and coordination among UAVs.</a:t>
              </a:r>
            </a:p>
            <a:p>
              <a:pPr algn="l" marL="414568" indent="-207284" lvl="1">
                <a:lnSpc>
                  <a:spcPts val="2880"/>
                </a:lnSpc>
                <a:buFont typeface="Arial"/>
                <a:buChar char="•"/>
              </a:pPr>
              <a:r>
                <a:rPr lang="en-US" sz="1920">
                  <a:solidFill>
                    <a:srgbClr val="000000"/>
                  </a:solidFill>
                  <a:latin typeface="Canva Sans"/>
                </a:rPr>
                <a:t>Experimental Validation: Demonstration of the model's superior performance in various conditions.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76200"/>
              <a:ext cx="8237523" cy="6324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000000"/>
                  </a:solidFill>
                  <a:latin typeface="Canva Sans Bold"/>
                </a:rPr>
                <a:t>Summary of Contributions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305461" y="5227270"/>
            <a:ext cx="6178142" cy="3434271"/>
            <a:chOff x="0" y="0"/>
            <a:chExt cx="8237523" cy="457902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848165"/>
              <a:ext cx="8237523" cy="37308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03800" indent="-201900" lvl="1">
                <a:lnSpc>
                  <a:spcPts val="2805"/>
                </a:lnSpc>
                <a:buFont typeface="Arial"/>
                <a:buChar char="•"/>
              </a:pPr>
              <a:r>
                <a:rPr lang="en-US" sz="1870">
                  <a:solidFill>
                    <a:srgbClr val="000000"/>
                  </a:solidFill>
                  <a:latin typeface="Canva Sans"/>
                </a:rPr>
                <a:t>Scalability and Robustness: Further research will focus on enhancing the scalability and robustness of the model, addressing challenges related to larger swarms and more diverse environments.</a:t>
              </a:r>
            </a:p>
            <a:p>
              <a:pPr algn="l" marL="403800" indent="-201900" lvl="1">
                <a:lnSpc>
                  <a:spcPts val="2805"/>
                </a:lnSpc>
                <a:buFont typeface="Arial"/>
                <a:buChar char="•"/>
              </a:pPr>
              <a:r>
                <a:rPr lang="en-US" sz="1870">
                  <a:solidFill>
                    <a:srgbClr val="000000"/>
                  </a:solidFill>
                  <a:latin typeface="Canva Sans"/>
                </a:rPr>
                <a:t>Real-World Applications: Potential future work includes applying the model to real-world scenarios, further testing and refining its capabilities in practical applications.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76200"/>
              <a:ext cx="8237523" cy="6324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000000"/>
                  </a:solidFill>
                  <a:latin typeface="Canva Sans Bold"/>
                </a:rPr>
                <a:t>Future Directions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804396" y="1766790"/>
            <a:ext cx="14679207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Canva Sans Bold"/>
              </a:rPr>
              <a:t>Conclusion and Future Work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120197"/>
            <a:ext cx="18288000" cy="1817006"/>
          </a:xfrm>
          <a:prstGeom prst="rect">
            <a:avLst/>
          </a:prstGeom>
          <a:solidFill>
            <a:srgbClr val="452E26">
              <a:alpha val="10980"/>
            </a:srgbClr>
          </a:solidFill>
        </p:spPr>
      </p:sp>
      <p:sp>
        <p:nvSpPr>
          <p:cNvPr name="TextBox 3" id="3"/>
          <p:cNvSpPr txBox="true"/>
          <p:nvPr/>
        </p:nvSpPr>
        <p:spPr>
          <a:xfrm rot="0">
            <a:off x="0" y="710334"/>
            <a:ext cx="1828800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111111"/>
                </a:solidFill>
                <a:latin typeface="Canva Sans 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88537" y="2680178"/>
            <a:ext cx="17346326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111111"/>
                </a:solidFill>
                <a:latin typeface="Canva Sans"/>
              </a:rPr>
              <a:t> UAV : Unmanned Aerial Vehicle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111111"/>
                </a:solidFill>
                <a:latin typeface="Canva Sans"/>
              </a:rPr>
              <a:t> Swarm of UAVs is used for a pursuit - evasive game in the environment filled with obstacles.</a:t>
            </a:r>
          </a:p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111111"/>
                </a:solidFill>
                <a:latin typeface="Canva Sans"/>
              </a:rPr>
              <a:t>It highlights the development of a </a:t>
            </a:r>
            <a:r>
              <a:rPr lang="en-US" sz="3399">
                <a:solidFill>
                  <a:srgbClr val="111111"/>
                </a:solidFill>
                <a:latin typeface="Canva Sans Bold"/>
              </a:rPr>
              <a:t>Pursuit=Evasive Scenario (PES)</a:t>
            </a:r>
            <a:r>
              <a:rPr lang="en-US" sz="3399">
                <a:solidFill>
                  <a:srgbClr val="111111"/>
                </a:solidFill>
                <a:latin typeface="Canva Sans"/>
              </a:rPr>
              <a:t> framework using a </a:t>
            </a:r>
            <a:r>
              <a:rPr lang="en-US" sz="3399">
                <a:solidFill>
                  <a:srgbClr val="111111"/>
                </a:solidFill>
                <a:latin typeface="Canva Sans Bold"/>
              </a:rPr>
              <a:t>Unity 3-D Physics Engine</a:t>
            </a:r>
            <a:r>
              <a:rPr lang="en-US" sz="3399">
                <a:solidFill>
                  <a:srgbClr val="111111"/>
                </a:solidFill>
                <a:latin typeface="Canva Sans"/>
              </a:rPr>
              <a:t> to simulate the environment and allowing Quadcopters to interact dynamically.</a:t>
            </a:r>
          </a:p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111111"/>
                </a:solidFill>
                <a:latin typeface="Canva Sans"/>
              </a:rPr>
              <a:t>Unmanned Swarm Systems are necessary for cooperative and comparative tasks since a single inadequate for complex missions due to limitations.</a:t>
            </a:r>
          </a:p>
          <a:p>
            <a:pPr algn="just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111111"/>
                </a:solidFill>
                <a:latin typeface="Canva Sans"/>
              </a:rPr>
              <a:t>Authors referenced that exsiting methods for target pursuit and obstacle avoidance are inadequate in physical constraints and dynamic environments.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6588" r="0" b="-365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79619" y="772824"/>
            <a:ext cx="16034858" cy="5941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31"/>
              </a:lnSpc>
            </a:pPr>
            <a:r>
              <a:rPr lang="en-US" sz="3736">
                <a:solidFill>
                  <a:srgbClr val="000000"/>
                </a:solidFill>
                <a:latin typeface="Canva Sans"/>
              </a:rPr>
              <a:t>6. Paper positions Deep reinforcement learning as a suitable approach for real time trajectory planning and outlines several multi-agent DRL methods , including MADDPG and its variants</a:t>
            </a:r>
          </a:p>
          <a:p>
            <a:pPr algn="just">
              <a:lnSpc>
                <a:spcPts val="5231"/>
              </a:lnSpc>
            </a:pPr>
          </a:p>
          <a:p>
            <a:pPr algn="just">
              <a:lnSpc>
                <a:spcPts val="5231"/>
              </a:lnSpc>
            </a:pPr>
          </a:p>
          <a:p>
            <a:pPr algn="just">
              <a:lnSpc>
                <a:spcPts val="5231"/>
              </a:lnSpc>
            </a:pPr>
          </a:p>
          <a:p>
            <a:pPr algn="just">
              <a:lnSpc>
                <a:spcPts val="5231"/>
              </a:lnSpc>
            </a:pPr>
          </a:p>
          <a:p>
            <a:pPr algn="just">
              <a:lnSpc>
                <a:spcPts val="5231"/>
              </a:lnSpc>
            </a:pPr>
            <a:r>
              <a:rPr lang="en-US" sz="3736">
                <a:solidFill>
                  <a:srgbClr val="000000"/>
                </a:solidFill>
                <a:latin typeface="Canva Sans"/>
              </a:rPr>
              <a:t>   7.    Authors aim to fill the lack of scalable network structures for damaged swarm systems.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7320" y="3886834"/>
            <a:ext cx="3388048" cy="5820633"/>
            <a:chOff x="0" y="0"/>
            <a:chExt cx="3133810" cy="53838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33810" cy="5383855"/>
            </a:xfrm>
            <a:custGeom>
              <a:avLst/>
              <a:gdLst/>
              <a:ahLst/>
              <a:cxnLst/>
              <a:rect r="r" b="b" t="t" l="l"/>
              <a:pathLst>
                <a:path h="5383855" w="3133810">
                  <a:moveTo>
                    <a:pt x="3009350" y="5383855"/>
                  </a:moveTo>
                  <a:lnTo>
                    <a:pt x="124460" y="5383855"/>
                  </a:lnTo>
                  <a:cubicBezTo>
                    <a:pt x="55880" y="5383855"/>
                    <a:pt x="0" y="5327975"/>
                    <a:pt x="0" y="525939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5259395"/>
                  </a:lnTo>
                  <a:cubicBezTo>
                    <a:pt x="3133810" y="5327975"/>
                    <a:pt x="3077930" y="5383855"/>
                    <a:pt x="3009350" y="53838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367528" y="3886834"/>
            <a:ext cx="3388048" cy="5820633"/>
            <a:chOff x="0" y="0"/>
            <a:chExt cx="3133810" cy="538385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33810" cy="5383855"/>
            </a:xfrm>
            <a:custGeom>
              <a:avLst/>
              <a:gdLst/>
              <a:ahLst/>
              <a:cxnLst/>
              <a:rect r="r" b="b" t="t" l="l"/>
              <a:pathLst>
                <a:path h="5383855" w="3133810">
                  <a:moveTo>
                    <a:pt x="3009350" y="5383855"/>
                  </a:moveTo>
                  <a:lnTo>
                    <a:pt x="124460" y="5383855"/>
                  </a:lnTo>
                  <a:cubicBezTo>
                    <a:pt x="55880" y="5383855"/>
                    <a:pt x="0" y="5327975"/>
                    <a:pt x="0" y="525939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5259395"/>
                  </a:lnTo>
                  <a:cubicBezTo>
                    <a:pt x="3133810" y="5327975"/>
                    <a:pt x="3077930" y="5383855"/>
                    <a:pt x="3009350" y="53838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202632" y="3886834"/>
            <a:ext cx="3388048" cy="5820633"/>
            <a:chOff x="0" y="0"/>
            <a:chExt cx="3133810" cy="538385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33810" cy="5383855"/>
            </a:xfrm>
            <a:custGeom>
              <a:avLst/>
              <a:gdLst/>
              <a:ahLst/>
              <a:cxnLst/>
              <a:rect r="r" b="b" t="t" l="l"/>
              <a:pathLst>
                <a:path h="5383855" w="3133810">
                  <a:moveTo>
                    <a:pt x="3009350" y="5383855"/>
                  </a:moveTo>
                  <a:lnTo>
                    <a:pt x="124460" y="5383855"/>
                  </a:lnTo>
                  <a:cubicBezTo>
                    <a:pt x="55880" y="5383855"/>
                    <a:pt x="0" y="5327975"/>
                    <a:pt x="0" y="525939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5259395"/>
                  </a:lnTo>
                  <a:cubicBezTo>
                    <a:pt x="3133810" y="5327975"/>
                    <a:pt x="3077930" y="5383855"/>
                    <a:pt x="3009350" y="53838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532424" y="3886834"/>
            <a:ext cx="3388048" cy="5820633"/>
            <a:chOff x="0" y="0"/>
            <a:chExt cx="3133810" cy="538385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33810" cy="5383855"/>
            </a:xfrm>
            <a:custGeom>
              <a:avLst/>
              <a:gdLst/>
              <a:ahLst/>
              <a:cxnLst/>
              <a:rect r="r" b="b" t="t" l="l"/>
              <a:pathLst>
                <a:path h="5383855" w="3133810">
                  <a:moveTo>
                    <a:pt x="3009350" y="5383855"/>
                  </a:moveTo>
                  <a:lnTo>
                    <a:pt x="124460" y="5383855"/>
                  </a:lnTo>
                  <a:cubicBezTo>
                    <a:pt x="55880" y="5383855"/>
                    <a:pt x="0" y="5327975"/>
                    <a:pt x="0" y="525939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5259395"/>
                  </a:lnTo>
                  <a:cubicBezTo>
                    <a:pt x="3133810" y="5327975"/>
                    <a:pt x="3077930" y="5383855"/>
                    <a:pt x="3009350" y="53838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21670" y="1898841"/>
            <a:ext cx="18066330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Pursuit-Evasion Scenario (PES)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21039" y="6767697"/>
            <a:ext cx="2715079" cy="1163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Open Sans Bold"/>
              </a:rPr>
              <a:t>A Simulator Framework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21039" y="4120127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91247" y="6443088"/>
            <a:ext cx="2867710" cy="2961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3"/>
              </a:lnSpc>
              <a:spcBef>
                <a:spcPct val="0"/>
              </a:spcBef>
            </a:pPr>
            <a:r>
              <a:rPr lang="en-US" sz="2264">
                <a:solidFill>
                  <a:srgbClr val="000000"/>
                </a:solidFill>
                <a:latin typeface="Open Sans Bold"/>
              </a:rPr>
              <a:t>Allows realistic simulation of quadcopter agents in an urban environment , facilitating real time interaction and data collection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91247" y="4120127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395214" y="6291247"/>
            <a:ext cx="2959456" cy="3113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48"/>
              </a:lnSpc>
              <a:spcBef>
                <a:spcPct val="0"/>
              </a:spcBef>
            </a:pPr>
            <a:r>
              <a:rPr lang="en-US" sz="2114">
                <a:solidFill>
                  <a:srgbClr val="000000"/>
                </a:solidFill>
                <a:latin typeface="Open Sans Bold"/>
              </a:rPr>
              <a:t>Includes features like Damage Simulation upon collision with obstacles and ability to easily generate new urban environments by adjusting parameters.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634182" y="4120127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56143" y="6582052"/>
            <a:ext cx="2711285" cy="2254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98"/>
              </a:lnSpc>
              <a:spcBef>
                <a:spcPct val="0"/>
              </a:spcBef>
            </a:pPr>
            <a:r>
              <a:rPr lang="en-US" sz="2767">
                <a:solidFill>
                  <a:srgbClr val="000000"/>
                </a:solidFill>
                <a:latin typeface="Open Sans Bold"/>
              </a:rPr>
              <a:t>Integrates Unity 3-D physics engine with DRL framework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856143" y="4120127"/>
            <a:ext cx="731749" cy="669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60727" y="236201"/>
            <a:ext cx="4766546" cy="1432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50"/>
              </a:lnSpc>
            </a:pPr>
            <a:r>
              <a:rPr lang="en-US" sz="8535">
                <a:solidFill>
                  <a:srgbClr val="000000"/>
                </a:solidFill>
                <a:latin typeface="Anton"/>
              </a:rPr>
              <a:t>SIMULATION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84300" y="2588187"/>
            <a:ext cx="14089277" cy="3753055"/>
            <a:chOff x="0" y="0"/>
            <a:chExt cx="18785703" cy="500407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61925"/>
              <a:ext cx="14616031" cy="1362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275"/>
                </a:lnSpc>
                <a:spcBef>
                  <a:spcPct val="0"/>
                </a:spcBef>
              </a:pPr>
              <a:r>
                <a:rPr lang="en-US" sz="7500" u="none">
                  <a:solidFill>
                    <a:srgbClr val="000000"/>
                  </a:solidFill>
                  <a:latin typeface="Anton"/>
                </a:rPr>
                <a:t>PROBLEM STATEMENT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400150"/>
              <a:ext cx="18785703" cy="26039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 u="none">
                  <a:solidFill>
                    <a:srgbClr val="000000"/>
                  </a:solidFill>
                  <a:latin typeface="Canva Sans Bold"/>
                </a:rPr>
                <a:t>The multiple Quadcopters pursue a target in an urban environment with obstacles. Game begins with Quadcopters and the target placed at random initial positions . Quadcopter agents aim to capture the target by coming within a 2 meter radius for 5 consecutive time steps.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5400000">
            <a:off x="8299450" y="-8299450"/>
            <a:ext cx="1689100" cy="18288000"/>
            <a:chOff x="0" y="0"/>
            <a:chExt cx="444866" cy="481659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4866" cy="4816592"/>
            </a:xfrm>
            <a:custGeom>
              <a:avLst/>
              <a:gdLst/>
              <a:ahLst/>
              <a:cxnLst/>
              <a:rect r="r" b="b" t="t" l="l"/>
              <a:pathLst>
                <a:path h="4816592" w="444866">
                  <a:moveTo>
                    <a:pt x="0" y="0"/>
                  </a:moveTo>
                  <a:lnTo>
                    <a:pt x="444866" y="0"/>
                  </a:lnTo>
                  <a:lnTo>
                    <a:pt x="444866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44866" cy="48737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16741775" y="32701"/>
            <a:ext cx="19050" cy="10287000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384300" y="7169917"/>
            <a:ext cx="14089277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Objectives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: The primary objectives are to achieve successful capture while avoiding collisions with obstacles and other UAVs.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93341" y="1145104"/>
            <a:ext cx="14501319" cy="2314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925"/>
              </a:lnSpc>
            </a:pPr>
            <a:r>
              <a:rPr lang="en-US" sz="8500">
                <a:solidFill>
                  <a:srgbClr val="000000"/>
                </a:solidFill>
                <a:latin typeface="Anton"/>
              </a:rPr>
              <a:t>Existing Methods and Their Limitations</a:t>
            </a:r>
          </a:p>
        </p:txBody>
      </p:sp>
      <p:sp>
        <p:nvSpPr>
          <p:cNvPr name="AutoShape 3" id="3"/>
          <p:cNvSpPr/>
          <p:nvPr/>
        </p:nvSpPr>
        <p:spPr>
          <a:xfrm>
            <a:off x="1893341" y="4303167"/>
            <a:ext cx="14501319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7359539" y="5136634"/>
            <a:ext cx="3568923" cy="3686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72"/>
              </a:lnSpc>
            </a:pPr>
            <a:r>
              <a:rPr lang="en-US" sz="2726">
                <a:solidFill>
                  <a:srgbClr val="000000"/>
                </a:solidFill>
                <a:latin typeface="Canva Sans Bold"/>
              </a:rPr>
              <a:t>Obstacle Avoidance: Traditional obstacle avoidance techniques may not scale well with the complexity of urban environments or the number of agents involved.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25737" y="4931846"/>
            <a:ext cx="3568923" cy="409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72"/>
              </a:lnSpc>
            </a:pPr>
            <a:r>
              <a:rPr lang="en-US" sz="2726">
                <a:solidFill>
                  <a:srgbClr val="000000"/>
                </a:solidFill>
                <a:latin typeface="Canva Sans Bold"/>
              </a:rPr>
              <a:t>Lack of Physical Constraints: Many current methods do not consider the physical constraints of UAVs, such as limited battery life, aerodynamic properties, and collision dynamics.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93341" y="4969946"/>
            <a:ext cx="3568923" cy="401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0"/>
              </a:lnSpc>
            </a:pPr>
            <a:r>
              <a:rPr lang="en-US" sz="2675">
                <a:solidFill>
                  <a:srgbClr val="000000"/>
                </a:solidFill>
                <a:latin typeface="Canva Sans Bold"/>
              </a:rPr>
              <a:t>Target Pursuit Methods: Existing methods for target pursuit often rely on simple heuristics or predefined strategies that do not adapt well to dynamic and complex environments.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801837"/>
            <a:ext cx="18288000" cy="5485163"/>
          </a:xfrm>
          <a:custGeom>
            <a:avLst/>
            <a:gdLst/>
            <a:ahLst/>
            <a:cxnLst/>
            <a:rect r="r" b="b" t="t" l="l"/>
            <a:pathLst>
              <a:path h="5485163" w="18288000">
                <a:moveTo>
                  <a:pt x="0" y="0"/>
                </a:moveTo>
                <a:lnTo>
                  <a:pt x="18288000" y="0"/>
                </a:lnTo>
                <a:lnTo>
                  <a:pt x="18288000" y="5485163"/>
                </a:lnTo>
                <a:lnTo>
                  <a:pt x="0" y="54851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8360" r="0" b="-335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171619" y="1252053"/>
            <a:ext cx="9454493" cy="2789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4293" indent="-287146" lvl="1">
              <a:lnSpc>
                <a:spcPts val="3723"/>
              </a:lnSpc>
              <a:buFont typeface="Arial"/>
              <a:buChar char="•"/>
            </a:pPr>
            <a:r>
              <a:rPr lang="en-US" sz="2659">
                <a:solidFill>
                  <a:srgbClr val="111111"/>
                </a:solidFill>
                <a:latin typeface="Roboto Mono Bold"/>
              </a:rPr>
              <a:t>Degrees of Freedom</a:t>
            </a:r>
            <a:r>
              <a:rPr lang="en-US" sz="2659">
                <a:solidFill>
                  <a:srgbClr val="111111"/>
                </a:solidFill>
                <a:latin typeface="Roboto Mono Light"/>
              </a:rPr>
              <a:t>: 6 DoFs i.e. 3 Translational and 3 Rotational.</a:t>
            </a:r>
          </a:p>
          <a:p>
            <a:pPr algn="just" marL="574293" indent="-287146" lvl="1">
              <a:lnSpc>
                <a:spcPts val="3723"/>
              </a:lnSpc>
              <a:buFont typeface="Arial"/>
              <a:buChar char="•"/>
            </a:pPr>
            <a:r>
              <a:rPr lang="en-US" sz="2659">
                <a:solidFill>
                  <a:srgbClr val="111111"/>
                </a:solidFill>
                <a:latin typeface="Roboto Mono Bold"/>
              </a:rPr>
              <a:t>PID Controller</a:t>
            </a:r>
            <a:r>
              <a:rPr lang="en-US" sz="2659">
                <a:solidFill>
                  <a:srgbClr val="111111"/>
                </a:solidFill>
                <a:latin typeface="Roboto Mono Light"/>
              </a:rPr>
              <a:t> : Proportional -Integral- Derivative Controller, used to achieve accelerations and control UAVs Movements in horizontal plane.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028700"/>
            <a:ext cx="7587802" cy="217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50"/>
              </a:lnSpc>
            </a:pPr>
            <a:r>
              <a:rPr lang="en-US" sz="7125" spc="-284">
                <a:solidFill>
                  <a:srgbClr val="111111"/>
                </a:solidFill>
                <a:latin typeface="Roboto Mono Bold"/>
              </a:rPr>
              <a:t>Quadcopter Model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4801837"/>
            <a:ext cx="18288000" cy="5485163"/>
          </a:xfrm>
          <a:custGeom>
            <a:avLst/>
            <a:gdLst/>
            <a:ahLst/>
            <a:cxnLst/>
            <a:rect r="r" b="b" t="t" l="l"/>
            <a:pathLst>
              <a:path h="5485163" w="18288000">
                <a:moveTo>
                  <a:pt x="0" y="0"/>
                </a:moveTo>
                <a:lnTo>
                  <a:pt x="18288000" y="0"/>
                </a:lnTo>
                <a:lnTo>
                  <a:pt x="18288000" y="5485163"/>
                </a:lnTo>
                <a:lnTo>
                  <a:pt x="0" y="54851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5154" r="0" b="-108253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652193" y="0"/>
            <a:ext cx="7635807" cy="10287000"/>
          </a:xfrm>
          <a:prstGeom prst="rect">
            <a:avLst/>
          </a:prstGeom>
          <a:solidFill>
            <a:srgbClr val="A8ADB3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1934118"/>
            <a:ext cx="8641321" cy="588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60"/>
              </a:lnSpc>
            </a:pPr>
            <a:r>
              <a:rPr lang="en-US" sz="7200" spc="-288">
                <a:solidFill>
                  <a:srgbClr val="111111"/>
                </a:solidFill>
                <a:latin typeface="Roboto Mono Bold"/>
              </a:rPr>
              <a:t>Coronal Bidirectionally Coordinated with TP Net (CBC-TP Net)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774474" y="1028700"/>
            <a:ext cx="5484826" cy="7356833"/>
            <a:chOff x="0" y="0"/>
            <a:chExt cx="7313102" cy="9809110"/>
          </a:xfrm>
        </p:grpSpPr>
        <p:sp>
          <p:nvSpPr>
            <p:cNvPr name="AutoShape 5" id="5"/>
            <p:cNvSpPr/>
            <p:nvPr/>
          </p:nvSpPr>
          <p:spPr>
            <a:xfrm rot="0">
              <a:off x="0" y="0"/>
              <a:ext cx="1324627" cy="223120"/>
            </a:xfrm>
            <a:prstGeom prst="rect">
              <a:avLst/>
            </a:prstGeom>
            <a:solidFill>
              <a:srgbClr val="D2DBE3"/>
            </a:solidFill>
          </p:spPr>
        </p:sp>
        <p:sp>
          <p:nvSpPr>
            <p:cNvPr name="TextBox 6" id="6"/>
            <p:cNvSpPr txBox="true"/>
            <p:nvPr/>
          </p:nvSpPr>
          <p:spPr>
            <a:xfrm rot="0">
              <a:off x="0" y="792192"/>
              <a:ext cx="7313102" cy="90169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9137" indent="-229568" lvl="1">
                <a:lnSpc>
                  <a:spcPts val="3189"/>
                </a:lnSpc>
                <a:buFont typeface="Arial"/>
                <a:buChar char="•"/>
              </a:pPr>
              <a:r>
                <a:rPr lang="en-US" sz="2126" u="none">
                  <a:solidFill>
                    <a:srgbClr val="111111"/>
                  </a:solidFill>
                  <a:latin typeface="Roboto Mono"/>
                </a:rPr>
                <a:t>Integration with DRL: CBC-TP Net integrates DRL with a target prediction network to enhance decision-making capabilities. It predicts the target's future movements, allowing UAVs to plan their trajectories more effectively.</a:t>
              </a:r>
            </a:p>
            <a:p>
              <a:pPr algn="l" marL="459137" indent="-229568" lvl="1">
                <a:lnSpc>
                  <a:spcPts val="3189"/>
                </a:lnSpc>
                <a:buFont typeface="Arial"/>
                <a:buChar char="•"/>
              </a:pPr>
              <a:r>
                <a:rPr lang="en-US" sz="2126" u="none">
                  <a:solidFill>
                    <a:srgbClr val="111111"/>
                  </a:solidFill>
                  <a:latin typeface="Roboto Mono"/>
                </a:rPr>
                <a:t>Markov Game Framework: The model operates within the framework of a stochastic Markov game, extending Markov decision processes (MDPs) to multiple agents. Each agent aims to maximize its expected reward by optimizing its policy.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D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11784" y="1579471"/>
            <a:ext cx="5934766" cy="7128059"/>
            <a:chOff x="0" y="0"/>
            <a:chExt cx="7913021" cy="950407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66675"/>
              <a:ext cx="7913021" cy="24568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177"/>
                </a:lnSpc>
              </a:pPr>
              <a:r>
                <a:rPr lang="en-US" sz="6525" spc="-261">
                  <a:solidFill>
                    <a:srgbClr val="111111"/>
                  </a:solidFill>
                  <a:latin typeface="Roboto Mono Bold"/>
                </a:rPr>
                <a:t>Problem Formulation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098118"/>
              <a:ext cx="7335334" cy="6405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2873" indent="-226437" lvl="1">
                <a:lnSpc>
                  <a:spcPts val="2936"/>
                </a:lnSpc>
                <a:buFont typeface="Arial"/>
                <a:buChar char="•"/>
              </a:pPr>
              <a:r>
                <a:rPr lang="en-US" sz="2097">
                  <a:solidFill>
                    <a:srgbClr val="111111"/>
                  </a:solidFill>
                  <a:latin typeface="Canva Sans Bold"/>
                </a:rPr>
                <a:t>State, Action, Reward</a:t>
              </a:r>
              <a:r>
                <a:rPr lang="en-US" sz="2097">
                  <a:solidFill>
                    <a:srgbClr val="111111"/>
                  </a:solidFill>
                  <a:latin typeface="Canva Sans"/>
                </a:rPr>
                <a:t>: Each agent observes the state of the environment, takes an action based on its policy, and receives a reward. The objective is to find the optimal policy that maximizes the total expected reward over time.</a:t>
              </a:r>
            </a:p>
            <a:p>
              <a:pPr algn="l" marL="452873" indent="-226437" lvl="1">
                <a:lnSpc>
                  <a:spcPts val="2936"/>
                </a:lnSpc>
                <a:buFont typeface="Arial"/>
                <a:buChar char="•"/>
              </a:pPr>
              <a:r>
                <a:rPr lang="en-US" sz="2097">
                  <a:solidFill>
                    <a:srgbClr val="111111"/>
                  </a:solidFill>
                  <a:latin typeface="Canva Sans Bold"/>
                </a:rPr>
                <a:t>Coordination and Prediction</a:t>
              </a:r>
              <a:r>
                <a:rPr lang="en-US" sz="2097">
                  <a:solidFill>
                    <a:srgbClr val="111111"/>
                  </a:solidFill>
                  <a:latin typeface="Canva Sans"/>
                </a:rPr>
                <a:t>: The CBC-TP Net coordinates the actions of multiple UAVs and uses the target prediction network to anticipate the target's movements, improving the overall efficiency and effectiveness of the swarm.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0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670" t="0" r="-4829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DAGIaZWK-Jc</dc:identifier>
  <dcterms:modified xsi:type="dcterms:W3CDTF">2011-08-01T06:04:30Z</dcterms:modified>
  <cp:revision>1</cp:revision>
  <dc:title>Multi-UAV Pursuit-Evasion Game With Online Motion Planning by Deep Reinforcement Learning</dc:title>
</cp:coreProperties>
</file>

<file path=docProps/thumbnail.jpeg>
</file>